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8" r:id="rId3"/>
    <p:sldId id="264" r:id="rId4"/>
    <p:sldId id="269" r:id="rId5"/>
    <p:sldId id="261" r:id="rId6"/>
    <p:sldId id="277" r:id="rId7"/>
    <p:sldId id="276" r:id="rId8"/>
    <p:sldId id="262" r:id="rId9"/>
    <p:sldId id="263" r:id="rId10"/>
    <p:sldId id="274" r:id="rId11"/>
    <p:sldId id="279" r:id="rId12"/>
    <p:sldId id="282" r:id="rId13"/>
    <p:sldId id="265" r:id="rId14"/>
    <p:sldId id="266" r:id="rId15"/>
    <p:sldId id="28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F9B7-A721-4670-951C-5F3D1EB25781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975F7-4AA3-43C5-8108-17BE184D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732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F9B7-A721-4670-951C-5F3D1EB25781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975F7-4AA3-43C5-8108-17BE184D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184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F9B7-A721-4670-951C-5F3D1EB25781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975F7-4AA3-43C5-8108-17BE184D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236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F9B7-A721-4670-951C-5F3D1EB25781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975F7-4AA3-43C5-8108-17BE184D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572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F9B7-A721-4670-951C-5F3D1EB25781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975F7-4AA3-43C5-8108-17BE184D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072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F9B7-A721-4670-951C-5F3D1EB25781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975F7-4AA3-43C5-8108-17BE184D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305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F9B7-A721-4670-951C-5F3D1EB25781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975F7-4AA3-43C5-8108-17BE184D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96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F9B7-A721-4670-951C-5F3D1EB25781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975F7-4AA3-43C5-8108-17BE184D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77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F9B7-A721-4670-951C-5F3D1EB25781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975F7-4AA3-43C5-8108-17BE184D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621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F9B7-A721-4670-951C-5F3D1EB25781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975F7-4AA3-43C5-8108-17BE184D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420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F9B7-A721-4670-951C-5F3D1EB25781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975F7-4AA3-43C5-8108-17BE184D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149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CF9B7-A721-4670-951C-5F3D1EB25781}" type="datetimeFigureOut">
              <a:rPr lang="ru-RU" smtClean="0"/>
              <a:t>20.05.2022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975F7-4AA3-43C5-8108-17BE184D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206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653743" y="1993140"/>
            <a:ext cx="100584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/>
              <a:t>РОДИТЕЛЯМ  О НОВЫХ ФГОС </a:t>
            </a:r>
            <a:endParaRPr lang="ru-RU" dirty="0"/>
          </a:p>
          <a:p>
            <a:endParaRPr lang="ru-RU" dirty="0"/>
          </a:p>
          <a:p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r>
              <a:rPr lang="ru-RU" dirty="0"/>
              <a:t>м</a:t>
            </a:r>
            <a:r>
              <a:rPr lang="ru-RU" dirty="0" smtClean="0"/>
              <a:t>ай 2022 года</a:t>
            </a:r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9993629" y="192148"/>
            <a:ext cx="1890153" cy="1047219"/>
            <a:chOff x="7116582" y="300874"/>
            <a:chExt cx="1890153" cy="1047219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16582" y="380811"/>
              <a:ext cx="935962" cy="669892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699" t="18781"/>
            <a:stretch/>
          </p:blipFill>
          <p:spPr>
            <a:xfrm>
              <a:off x="7932522" y="300874"/>
              <a:ext cx="1074213" cy="10472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1070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941976"/>
            <a:ext cx="10515600" cy="40835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Основные изменения в новых ФГОС 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19777"/>
          </a:xfrm>
        </p:spPr>
        <p:txBody>
          <a:bodyPr/>
          <a:lstStyle/>
          <a:p>
            <a:pPr algn="ctr"/>
            <a:r>
              <a:rPr lang="ru-RU" dirty="0" smtClean="0"/>
              <a:t>Изменения ФГОС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339162"/>
            <a:ext cx="5157787" cy="4061637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Детализированы требования к результатам и условиям реализации основных образовательных программ</a:t>
            </a:r>
          </a:p>
          <a:p>
            <a:r>
              <a:rPr lang="ru-RU" dirty="0"/>
              <a:t>У</a:t>
            </a:r>
            <a:r>
              <a:rPr lang="ru-RU" dirty="0" smtClean="0"/>
              <a:t>меньшился общий объем аудиторной работы обучающихся</a:t>
            </a:r>
          </a:p>
          <a:p>
            <a:r>
              <a:rPr lang="ru-RU" dirty="0" smtClean="0"/>
              <a:t>Изменилось количество учебных предметов, изучаемых на углубленном уровне</a:t>
            </a:r>
          </a:p>
          <a:p>
            <a:r>
              <a:rPr lang="ru-RU" dirty="0" smtClean="0"/>
              <a:t>Введено понятие «учебный модуль»                 (п.6 ФГОС НОО; п. 5 ФГОС ООО)</a:t>
            </a:r>
          </a:p>
          <a:p>
            <a:r>
              <a:rPr lang="ru-RU" dirty="0" smtClean="0"/>
              <a:t>Разъяснено понятие «современная информационно-образовательная среда» (п. 34.3 ФГОС НОО; п. 35.3 ФГОС ООО) </a:t>
            </a:r>
          </a:p>
          <a:p>
            <a:r>
              <a:rPr lang="ru-RU" dirty="0" smtClean="0"/>
              <a:t>Детализирован воспитательный компонент в деятельности учителя и школы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19777"/>
          </a:xfrm>
        </p:spPr>
        <p:txBody>
          <a:bodyPr/>
          <a:lstStyle/>
          <a:p>
            <a:pPr algn="ctr"/>
            <a:r>
              <a:rPr lang="ru-RU" dirty="0" smtClean="0"/>
              <a:t>Необходимые действия школ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339162"/>
            <a:ext cx="5183188" cy="3850501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Пересмотреть содержание рабочих программ по учебным предметам (методические рекомендации размещены на портале «Единое содержание общего образования» -</a:t>
            </a:r>
            <a:r>
              <a:rPr lang="ru-RU" b="1" dirty="0" smtClean="0"/>
              <a:t> </a:t>
            </a:r>
            <a:r>
              <a:rPr lang="ru-RU" dirty="0"/>
              <a:t>http://</a:t>
            </a:r>
            <a:r>
              <a:rPr lang="ru-RU" dirty="0" smtClean="0"/>
              <a:t>edsoo.ru)</a:t>
            </a:r>
          </a:p>
          <a:p>
            <a:r>
              <a:rPr lang="ru-RU" dirty="0" smtClean="0"/>
              <a:t>Пересмотреть учебные планы начального общего и основного общего образования, программы внеурочной деятельности (примерные рабочие программы размещены на портале </a:t>
            </a:r>
            <a:r>
              <a:rPr lang="ru-RU" dirty="0"/>
              <a:t>«Единое содержание общего образования</a:t>
            </a:r>
            <a:r>
              <a:rPr lang="ru-RU" dirty="0" smtClean="0"/>
              <a:t>»</a:t>
            </a:r>
            <a:r>
              <a:rPr lang="ru-RU" b="1" dirty="0"/>
              <a:t> </a:t>
            </a:r>
            <a:r>
              <a:rPr lang="ru-RU" b="1" dirty="0" smtClean="0"/>
              <a:t>-</a:t>
            </a:r>
            <a:r>
              <a:rPr lang="ru-RU" dirty="0" smtClean="0"/>
              <a:t>http</a:t>
            </a:r>
            <a:r>
              <a:rPr lang="ru-RU" dirty="0"/>
              <a:t>://</a:t>
            </a:r>
            <a:r>
              <a:rPr lang="ru-RU" dirty="0" smtClean="0"/>
              <a:t>edsoo.ru)</a:t>
            </a:r>
          </a:p>
          <a:p>
            <a:r>
              <a:rPr lang="ru-RU" dirty="0" smtClean="0"/>
              <a:t>Эффективно использовать целевую модель цифровой образовательной среды</a:t>
            </a:r>
          </a:p>
          <a:p>
            <a:r>
              <a:rPr lang="ru-RU" dirty="0" smtClean="0"/>
              <a:t>Обновить рабочие программы воспитания</a:t>
            </a:r>
            <a:endParaRPr lang="ru-RU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9993629" y="192148"/>
            <a:ext cx="1890153" cy="1047219"/>
            <a:chOff x="7116582" y="300874"/>
            <a:chExt cx="1890153" cy="1047219"/>
          </a:xfrm>
        </p:grpSpPr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16582" y="380811"/>
              <a:ext cx="935962" cy="669892"/>
            </a:xfrm>
            <a:prstGeom prst="rect">
              <a:avLst/>
            </a:prstGeom>
          </p:spPr>
        </p:pic>
        <p:pic>
          <p:nvPicPr>
            <p:cNvPr id="10" name="Рисунок 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699" t="18781"/>
            <a:stretch/>
          </p:blipFill>
          <p:spPr>
            <a:xfrm>
              <a:off x="7932522" y="300874"/>
              <a:ext cx="1074213" cy="10472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0000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41977"/>
            <a:ext cx="10515600" cy="748711"/>
          </a:xfrm>
        </p:spPr>
        <p:txBody>
          <a:bodyPr/>
          <a:lstStyle/>
          <a:p>
            <a:pPr algn="ctr"/>
            <a:r>
              <a:rPr lang="ru-RU" b="1" dirty="0"/>
              <a:t>Основные изменения в </a:t>
            </a:r>
            <a:r>
              <a:rPr lang="ru-RU" b="1" dirty="0" smtClean="0"/>
              <a:t>новых ФГОС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83735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ru-RU" sz="4000" dirty="0" smtClean="0"/>
              <a:t>Ключевое отличие новой редакции ФГОС – конкретизация. Каждое требование раскрыто и четко сформулировано.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b="1" dirty="0" smtClean="0"/>
              <a:t>	Вариативность</a:t>
            </a:r>
            <a:r>
              <a:rPr lang="ru-RU" sz="4000" dirty="0" smtClean="0"/>
              <a:t>. Выражается в следующем: школам дана возможность разрабатывать и реализовывать индивидуальные учебные планы и программы, предусматривающие углубленное изучение отдельных учебных предметов.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/>
              <a:t> </a:t>
            </a:r>
            <a:r>
              <a:rPr lang="ru-RU" sz="4000" dirty="0" smtClean="0"/>
              <a:t>            Новый </a:t>
            </a:r>
            <a:r>
              <a:rPr lang="ru-RU" sz="4000" dirty="0"/>
              <a:t>ФГОС делает акцент на тесном взаимодействии и единстве учебной и воспитательной деятельности в русле достижения личностных результатов и освоения программы. 	Уточнены направления воспитания: гражданско-патриотическое, духовно-нравственное, эстетическое, физическое, экологическое воспитание и ценности научного познания. 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b="1" dirty="0" smtClean="0"/>
              <a:t>	</a:t>
            </a:r>
            <a:endParaRPr lang="ru-RU" dirty="0">
              <a:solidFill>
                <a:srgbClr val="FF0000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9993629" y="192148"/>
            <a:ext cx="1890153" cy="1047219"/>
            <a:chOff x="7116582" y="300874"/>
            <a:chExt cx="1890153" cy="1047219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16582" y="380811"/>
              <a:ext cx="935962" cy="669892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699" t="18781"/>
            <a:stretch/>
          </p:blipFill>
          <p:spPr>
            <a:xfrm>
              <a:off x="7932522" y="300874"/>
              <a:ext cx="1074213" cy="10472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7457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80484"/>
            <a:ext cx="10515600" cy="1010204"/>
          </a:xfrm>
        </p:spPr>
        <p:txBody>
          <a:bodyPr/>
          <a:lstStyle/>
          <a:p>
            <a:pPr algn="ctr"/>
            <a:r>
              <a:rPr lang="ru-RU" b="1" dirty="0"/>
              <a:t>Основные изменения в </a:t>
            </a:r>
            <a:r>
              <a:rPr lang="ru-RU" b="1" dirty="0" smtClean="0"/>
              <a:t>новых </a:t>
            </a:r>
            <a:r>
              <a:rPr lang="ru-RU" b="1" dirty="0"/>
              <a:t>ФГОС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7207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	Появление нового понятия </a:t>
            </a:r>
            <a:r>
              <a:rPr lang="ru-RU" b="1" dirty="0" smtClean="0"/>
              <a:t>«</a:t>
            </a:r>
            <a:r>
              <a:rPr lang="ru-RU" b="1" dirty="0"/>
              <a:t>Функциональная </a:t>
            </a:r>
            <a:r>
              <a:rPr lang="ru-RU" b="1" dirty="0" smtClean="0"/>
              <a:t>грамотность»</a:t>
            </a:r>
          </a:p>
          <a:p>
            <a:pPr marL="0" indent="0" algn="just">
              <a:buNone/>
            </a:pPr>
            <a:r>
              <a:rPr lang="ru-RU" b="1" dirty="0" smtClean="0"/>
              <a:t>	</a:t>
            </a:r>
            <a:r>
              <a:rPr lang="ru-RU" dirty="0" smtClean="0"/>
              <a:t>Функциональная грамотность вошла в состав государственных гарантий качества основного общего образования. 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smtClean="0"/>
              <a:t>ФГОС определяет функциональную грамотность как способность  решать учебные задачи и жизненные ситуации  на основе сформированных предметных, </a:t>
            </a:r>
            <a:r>
              <a:rPr lang="ru-RU" dirty="0" err="1" smtClean="0"/>
              <a:t>метапредметных</a:t>
            </a:r>
            <a:r>
              <a:rPr lang="ru-RU" dirty="0" smtClean="0"/>
              <a:t> и универсальных способов деятельности. 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smtClean="0"/>
              <a:t>Иными словами, ученики должны понимать, как изучаемые предметы помогают в выборе профессии и своего места в жизни. </a:t>
            </a:r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9993629" y="192148"/>
            <a:ext cx="1890153" cy="1047219"/>
            <a:chOff x="7116582" y="300874"/>
            <a:chExt cx="1890153" cy="1047219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16582" y="380811"/>
              <a:ext cx="935962" cy="669892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699" t="18781"/>
            <a:stretch/>
          </p:blipFill>
          <p:spPr>
            <a:xfrm>
              <a:off x="7932522" y="300874"/>
              <a:ext cx="1074213" cy="10472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9407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1" y="941977"/>
            <a:ext cx="9835342" cy="74871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Что же </a:t>
            </a:r>
            <a:r>
              <a:rPr lang="ru-RU" b="1" dirty="0" smtClean="0"/>
              <a:t>изменится с введением новых </a:t>
            </a:r>
            <a:r>
              <a:rPr lang="ru-RU" b="1" dirty="0"/>
              <a:t>ФГОС?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Обновленные ФГОС </a:t>
            </a:r>
            <a:r>
              <a:rPr lang="ru-RU" dirty="0" smtClean="0"/>
              <a:t>стали </a:t>
            </a:r>
            <a:r>
              <a:rPr lang="ru-RU" dirty="0"/>
              <a:t>конкретнее и </a:t>
            </a:r>
            <a:r>
              <a:rPr lang="ru-RU" dirty="0" smtClean="0"/>
              <a:t>единообразнее, учитываются </a:t>
            </a:r>
            <a:r>
              <a:rPr lang="ru-RU" dirty="0"/>
              <a:t>современные тенденции. </a:t>
            </a:r>
          </a:p>
          <a:p>
            <a:pPr algn="just"/>
            <a:r>
              <a:rPr lang="ru-RU" dirty="0"/>
              <a:t>Аудиторных занятий стало меньше: снижен максимальный предел часов аудиторной нагрузки:</a:t>
            </a:r>
          </a:p>
          <a:p>
            <a:pPr algn="ctr"/>
            <a:r>
              <a:rPr lang="ru-RU" dirty="0"/>
              <a:t>с 3345 до 3190 часов – для начальной </a:t>
            </a:r>
            <a:r>
              <a:rPr lang="ru-RU" dirty="0" smtClean="0"/>
              <a:t>школы</a:t>
            </a:r>
            <a:endParaRPr lang="ru-RU" dirty="0"/>
          </a:p>
          <a:p>
            <a:pPr algn="ctr"/>
            <a:r>
              <a:rPr lang="ru-RU" dirty="0"/>
              <a:t>с 6020 до 5549 часов – для основной </a:t>
            </a:r>
            <a:r>
              <a:rPr lang="ru-RU" dirty="0" smtClean="0"/>
              <a:t>школы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Это значит, что у школьника будет меньше на 1-3 урока в </a:t>
            </a:r>
            <a:r>
              <a:rPr lang="ru-RU" dirty="0" smtClean="0"/>
              <a:t>неделю, но </a:t>
            </a:r>
            <a:r>
              <a:rPr lang="ru-RU" dirty="0"/>
              <a:t>это не скажется на качестве обучения.</a:t>
            </a:r>
            <a:r>
              <a:rPr lang="ru-RU" b="1" dirty="0"/>
              <a:t> </a:t>
            </a:r>
            <a:endParaRPr lang="ru-RU" dirty="0"/>
          </a:p>
          <a:p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9993629" y="192148"/>
            <a:ext cx="1890153" cy="1047219"/>
            <a:chOff x="7116582" y="300874"/>
            <a:chExt cx="1890153" cy="1047219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16582" y="380811"/>
              <a:ext cx="935962" cy="669892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699" t="18781"/>
            <a:stretch/>
          </p:blipFill>
          <p:spPr>
            <a:xfrm>
              <a:off x="7932522" y="300874"/>
              <a:ext cx="1074213" cy="10472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5512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214062"/>
            <a:ext cx="9663151" cy="17923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Что же изменится с введением новых ФГОС?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101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	Предметы «Родной язык» и «Второй </a:t>
            </a:r>
            <a:r>
              <a:rPr lang="ru-RU" dirty="0"/>
              <a:t>иностранный </a:t>
            </a:r>
            <a:r>
              <a:rPr lang="ru-RU" dirty="0" smtClean="0"/>
              <a:t>язык» </a:t>
            </a:r>
            <a:r>
              <a:rPr lang="ru-RU" dirty="0"/>
              <a:t>уже </a:t>
            </a:r>
            <a:r>
              <a:rPr lang="ru-RU" dirty="0" smtClean="0"/>
              <a:t>                     не являются обязательными. Школам разрешено не </a:t>
            </a:r>
            <a:r>
              <a:rPr lang="ru-RU" dirty="0"/>
              <a:t>включать «Второй иностранный язык» </a:t>
            </a:r>
            <a:r>
              <a:rPr lang="ru-RU" dirty="0" smtClean="0"/>
              <a:t>в программы, если для этого отсутствуют кадровые или иные условия. Теперь судьба </a:t>
            </a:r>
            <a:r>
              <a:rPr lang="ru-RU" dirty="0"/>
              <a:t>«</a:t>
            </a:r>
            <a:r>
              <a:rPr lang="ru-RU" dirty="0" smtClean="0"/>
              <a:t>Второго иностранного языка» </a:t>
            </a:r>
            <a:r>
              <a:rPr lang="ru-RU" dirty="0"/>
              <a:t>решается </a:t>
            </a:r>
            <a:r>
              <a:rPr lang="ru-RU" dirty="0" smtClean="0"/>
              <a:t>с учетом мнения родителей и возможности школы, а именно: предметы </a:t>
            </a:r>
            <a:r>
              <a:rPr lang="ru-RU" dirty="0"/>
              <a:t>«Родной язык», «Литературное чтение на родном языке», «Родная литература», «Второй иностранный язык» теперь можно вводить, если есть заявление родителей и ресурсы у школы.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smtClean="0"/>
              <a:t>Родители </a:t>
            </a:r>
            <a:r>
              <a:rPr lang="ru-RU" dirty="0"/>
              <a:t>(законные представители) могут выбрать </a:t>
            </a:r>
            <a:r>
              <a:rPr lang="ru-RU" dirty="0" smtClean="0"/>
              <a:t>«Второй </a:t>
            </a:r>
            <a:r>
              <a:rPr lang="ru-RU" dirty="0"/>
              <a:t>иностранный </a:t>
            </a:r>
            <a:r>
              <a:rPr lang="ru-RU" dirty="0" smtClean="0"/>
              <a:t>язык» </a:t>
            </a:r>
            <a:r>
              <a:rPr lang="ru-RU" dirty="0"/>
              <a:t>из предлагаемого школой перечня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9993629" y="192148"/>
            <a:ext cx="1890153" cy="1047219"/>
            <a:chOff x="7116582" y="300874"/>
            <a:chExt cx="1890153" cy="1047219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16582" y="380811"/>
              <a:ext cx="935962" cy="669892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699" t="18781"/>
            <a:stretch/>
          </p:blipFill>
          <p:spPr>
            <a:xfrm>
              <a:off x="7932522" y="300874"/>
              <a:ext cx="1074213" cy="10472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6273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69851"/>
            <a:ext cx="10515600" cy="1658679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Г</a:t>
            </a:r>
            <a:r>
              <a:rPr lang="ru-RU" b="1" dirty="0" smtClean="0"/>
              <a:t>орячая линия по вопросам введения        новых ФГОС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28531"/>
            <a:ext cx="10515600" cy="384843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 algn="just">
              <a:lnSpc>
                <a:spcPct val="108000"/>
              </a:lnSpc>
              <a:buNone/>
            </a:pPr>
            <a:r>
              <a:rPr lang="ru-RU" dirty="0" smtClean="0"/>
              <a:t>	По вопросам введения новых ФГОС можно обратиться к руководителю общеобразовательной организации  по телефону, указанному на официальном сайте организации                                        или в Департамент образования по телефонам:</a:t>
            </a:r>
          </a:p>
          <a:p>
            <a:pPr marL="0" indent="0" algn="just">
              <a:lnSpc>
                <a:spcPct val="108000"/>
              </a:lnSpc>
              <a:buNone/>
            </a:pPr>
            <a:r>
              <a:rPr lang="ru-RU" dirty="0" smtClean="0"/>
              <a:t>                                     (343)304-12-44                                                                                          	                          (343) 304-12-43</a:t>
            </a:r>
            <a:endParaRPr lang="ru-RU" dirty="0"/>
          </a:p>
          <a:p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9993629" y="192148"/>
            <a:ext cx="1890153" cy="1047219"/>
            <a:chOff x="7116582" y="300874"/>
            <a:chExt cx="1890153" cy="1047219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16582" y="380811"/>
              <a:ext cx="935962" cy="669892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699" t="18781"/>
            <a:stretch/>
          </p:blipFill>
          <p:spPr>
            <a:xfrm>
              <a:off x="7932522" y="300874"/>
              <a:ext cx="1074213" cy="10472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2595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/>
              <a:t>ЧТО ТАКОЕ ФГОС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11452"/>
            <a:ext cx="10982498" cy="46655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	Министерство просвещения России утвердило новые федеральные государственные образовательные стандарты (далее -    ФГОС). Это свод правил для всех школ России: от сельской школы до городской. </a:t>
            </a:r>
          </a:p>
          <a:p>
            <a:pPr marL="0" indent="0" algn="just">
              <a:buNone/>
            </a:pPr>
            <a:r>
              <a:rPr lang="ru-RU" dirty="0" smtClean="0"/>
              <a:t>	Обновленные требования ФГОС вступят в силу с 1 сентября                     2022 года и коснутся начального общего и основного общего образования. Дети, принятые в 1 и 5 классы в 2022 году, будут учиться по новым ФГОС.</a:t>
            </a:r>
          </a:p>
          <a:p>
            <a:pPr marL="0" indent="0" algn="just">
              <a:buNone/>
            </a:pPr>
            <a:r>
              <a:rPr lang="ru-RU" dirty="0"/>
              <a:t>	Перед утверждением новые ФГОС прошли широкое обсуждение в профессиональном и родительском сообществе. </a:t>
            </a:r>
          </a:p>
          <a:p>
            <a:pPr marL="0" indent="0" algn="just">
              <a:buNone/>
            </a:pPr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9993629" y="192148"/>
            <a:ext cx="1890153" cy="1047219"/>
            <a:chOff x="7116582" y="300874"/>
            <a:chExt cx="1890153" cy="1047219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16582" y="380811"/>
              <a:ext cx="935962" cy="669892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699" t="18781"/>
            <a:stretch/>
          </p:blipFill>
          <p:spPr>
            <a:xfrm>
              <a:off x="7932522" y="300874"/>
              <a:ext cx="1074213" cy="10472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7647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5479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Федеральные государственные образовательные стандарты                               включают в себя </a:t>
            </a:r>
            <a:r>
              <a:rPr lang="ru-RU" b="1" dirty="0" smtClean="0"/>
              <a:t>требования: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647507"/>
            <a:ext cx="10515600" cy="3529456"/>
          </a:xfrm>
        </p:spPr>
        <p:txBody>
          <a:bodyPr/>
          <a:lstStyle/>
          <a:p>
            <a:r>
              <a:rPr lang="ru-RU" dirty="0"/>
              <a:t>1) </a:t>
            </a:r>
            <a:r>
              <a:rPr lang="ru-RU" dirty="0" smtClean="0"/>
              <a:t>к структуре </a:t>
            </a:r>
            <a:r>
              <a:rPr lang="ru-RU" dirty="0"/>
              <a:t>основных образовательных программ (в том числе соотношению обязательной части основной образовательной программы и части, формируемой участниками образовательных отношений) и их </a:t>
            </a:r>
            <a:r>
              <a:rPr lang="ru-RU" dirty="0" smtClean="0"/>
              <a:t>объему</a:t>
            </a:r>
            <a:endParaRPr lang="ru-RU" dirty="0"/>
          </a:p>
          <a:p>
            <a:r>
              <a:rPr lang="ru-RU" dirty="0"/>
              <a:t>2) </a:t>
            </a:r>
            <a:r>
              <a:rPr lang="ru-RU" dirty="0" smtClean="0"/>
              <a:t>к условиям </a:t>
            </a:r>
            <a:r>
              <a:rPr lang="ru-RU" dirty="0"/>
              <a:t>реализации основных образовательных программ, в том числе кадровым, финансовым, материально-техническим </a:t>
            </a:r>
            <a:r>
              <a:rPr lang="ru-RU" dirty="0" smtClean="0"/>
              <a:t>условиям</a:t>
            </a:r>
            <a:endParaRPr lang="ru-RU" dirty="0"/>
          </a:p>
          <a:p>
            <a:r>
              <a:rPr lang="ru-RU" dirty="0"/>
              <a:t>3) </a:t>
            </a:r>
            <a:r>
              <a:rPr lang="ru-RU" dirty="0" smtClean="0"/>
              <a:t>к результатам </a:t>
            </a:r>
            <a:r>
              <a:rPr lang="ru-RU" dirty="0"/>
              <a:t>освоения основных образовательных </a:t>
            </a:r>
            <a:r>
              <a:rPr lang="ru-RU" dirty="0" smtClean="0"/>
              <a:t>программ</a:t>
            </a:r>
            <a:endParaRPr lang="ru-RU" dirty="0"/>
          </a:p>
          <a:p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9993629" y="192148"/>
            <a:ext cx="1890153" cy="1047219"/>
            <a:chOff x="7116582" y="300874"/>
            <a:chExt cx="1890153" cy="1047219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16582" y="380811"/>
              <a:ext cx="935962" cy="669892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699" t="18781"/>
            <a:stretch/>
          </p:blipFill>
          <p:spPr>
            <a:xfrm>
              <a:off x="7932522" y="300874"/>
              <a:ext cx="1074213" cy="10472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7898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27321"/>
            <a:ext cx="10515600" cy="152045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Федеральные государственные образовательные </a:t>
            </a:r>
            <a:r>
              <a:rPr lang="ru-RU" b="1" dirty="0" smtClean="0"/>
              <a:t>стандарты обеспечивают</a:t>
            </a:r>
            <a:r>
              <a:rPr lang="ru-RU" b="1" dirty="0"/>
              <a:t>:</a:t>
            </a:r>
            <a:r>
              <a:rPr lang="ru-RU" dirty="0"/>
              <a:t/>
            </a:r>
            <a:br>
              <a:rPr lang="ru-RU" dirty="0"/>
            </a:br>
            <a:r>
              <a:rPr lang="ru-RU" sz="4000" dirty="0"/>
              <a:t>(</a:t>
            </a:r>
            <a:r>
              <a:rPr lang="ru-RU" sz="3600" dirty="0"/>
              <a:t>статья 11 Федерального закона № 273-ФЗ</a:t>
            </a:r>
            <a:r>
              <a:rPr lang="ru-RU" sz="4000" dirty="0"/>
              <a:t>):</a:t>
            </a:r>
            <a:br>
              <a:rPr lang="ru-RU" sz="4000" dirty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47776"/>
            <a:ext cx="10515600" cy="4359349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/>
              <a:t>1) единство образовательного пространства Российской </a:t>
            </a:r>
            <a:r>
              <a:rPr lang="ru-RU" dirty="0" smtClean="0"/>
              <a:t>Федерации</a:t>
            </a:r>
            <a:endParaRPr lang="ru-RU" dirty="0"/>
          </a:p>
          <a:p>
            <a:pPr algn="just"/>
            <a:r>
              <a:rPr lang="ru-RU" dirty="0"/>
              <a:t>2) преемственность основных образовательных </a:t>
            </a:r>
            <a:r>
              <a:rPr lang="ru-RU" dirty="0" smtClean="0"/>
              <a:t>программ</a:t>
            </a:r>
            <a:endParaRPr lang="ru-RU" dirty="0"/>
          </a:p>
          <a:p>
            <a:pPr algn="just"/>
            <a:r>
              <a:rPr lang="ru-RU" dirty="0"/>
              <a:t>3) вариативность содержания образовательных программ соответствующего уровня образования, возможность формирования образовательных программ различных уровня сложности и направленности с учетом образовательных потребностей и способностей </a:t>
            </a:r>
            <a:r>
              <a:rPr lang="ru-RU" dirty="0" smtClean="0"/>
              <a:t>обучающихся</a:t>
            </a:r>
            <a:endParaRPr lang="ru-RU" dirty="0"/>
          </a:p>
          <a:p>
            <a:pPr algn="just"/>
            <a:r>
              <a:rPr lang="ru-RU" dirty="0"/>
              <a:t>4) государственные гарантии уровня и качества образования на основе единства обязательных требований к условиям реализации основных образовательных программ и результатам их </a:t>
            </a:r>
            <a:r>
              <a:rPr lang="ru-RU" dirty="0" smtClean="0"/>
              <a:t>освоения</a:t>
            </a:r>
            <a:endParaRPr lang="ru-RU" dirty="0"/>
          </a:p>
          <a:p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9993629" y="192148"/>
            <a:ext cx="1890153" cy="1047219"/>
            <a:chOff x="7116582" y="300874"/>
            <a:chExt cx="1890153" cy="1047219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16582" y="380811"/>
              <a:ext cx="935962" cy="669892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699" t="18781"/>
            <a:stretch/>
          </p:blipFill>
          <p:spPr>
            <a:xfrm>
              <a:off x="7932522" y="300874"/>
              <a:ext cx="1074213" cy="10472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8661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6340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Нормативные правовые документы, </a:t>
            </a:r>
            <a:r>
              <a:rPr lang="ru-RU" b="1" dirty="0" smtClean="0"/>
              <a:t>                               в соответствии с которыми вводятся </a:t>
            </a:r>
            <a:br>
              <a:rPr lang="ru-RU" b="1" dirty="0" smtClean="0"/>
            </a:br>
            <a:r>
              <a:rPr lang="ru-RU" b="1" dirty="0" smtClean="0"/>
              <a:t>новые </a:t>
            </a:r>
            <a:r>
              <a:rPr lang="ru-RU" b="1" dirty="0"/>
              <a:t>ФГОС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83981"/>
            <a:ext cx="10515600" cy="4391246"/>
          </a:xfrm>
        </p:spPr>
        <p:txBody>
          <a:bodyPr>
            <a:normAutofit/>
          </a:bodyPr>
          <a:lstStyle/>
          <a:p>
            <a:pPr algn="just" fontAlgn="base"/>
            <a:r>
              <a:rPr lang="ru-RU" dirty="0"/>
              <a:t>Федеральный закон от 29.12.2012 № 273-ФЗ «Об образовании в Российской Федерации» (далее – Федеральный закон № 273-ФЗ</a:t>
            </a:r>
            <a:r>
              <a:rPr lang="ru-RU" dirty="0" smtClean="0"/>
              <a:t>)</a:t>
            </a:r>
            <a:endParaRPr lang="ru-RU" dirty="0"/>
          </a:p>
          <a:p>
            <a:pPr algn="just" fontAlgn="base"/>
            <a:r>
              <a:rPr lang="ru-RU" dirty="0"/>
              <a:t>приказ </a:t>
            </a:r>
            <a:r>
              <a:rPr lang="ru-RU" dirty="0" err="1"/>
              <a:t>Минпросвещения</a:t>
            </a:r>
            <a:r>
              <a:rPr lang="ru-RU" dirty="0"/>
              <a:t> </a:t>
            </a:r>
            <a:r>
              <a:rPr lang="ru-RU" dirty="0" smtClean="0"/>
              <a:t>России от </a:t>
            </a:r>
            <a:r>
              <a:rPr lang="ru-RU" dirty="0"/>
              <a:t>31.05.2021 № 286 </a:t>
            </a:r>
            <a:r>
              <a:rPr lang="ru-RU" dirty="0" smtClean="0"/>
              <a:t>                             «</a:t>
            </a:r>
            <a:r>
              <a:rPr lang="ru-RU" dirty="0"/>
              <a:t>Об утверждении федерального государственного образовательного стандарта начального общего образования» (далее – ФГОС НОО</a:t>
            </a:r>
            <a:r>
              <a:rPr lang="ru-RU" dirty="0" smtClean="0"/>
              <a:t>)</a:t>
            </a:r>
            <a:endParaRPr lang="ru-RU" dirty="0"/>
          </a:p>
          <a:p>
            <a:pPr algn="just" fontAlgn="base"/>
            <a:r>
              <a:rPr lang="ru-RU" dirty="0"/>
              <a:t>приказ </a:t>
            </a:r>
            <a:r>
              <a:rPr lang="ru-RU" dirty="0" err="1"/>
              <a:t>Минпросвещения</a:t>
            </a:r>
            <a:r>
              <a:rPr lang="ru-RU" dirty="0"/>
              <a:t> </a:t>
            </a:r>
            <a:r>
              <a:rPr lang="ru-RU" dirty="0" smtClean="0"/>
              <a:t>России </a:t>
            </a:r>
            <a:r>
              <a:rPr lang="ru-RU" dirty="0"/>
              <a:t>от 31.05.2021 № 287 </a:t>
            </a:r>
            <a:r>
              <a:rPr lang="ru-RU" dirty="0" smtClean="0"/>
              <a:t>                            «</a:t>
            </a:r>
            <a:r>
              <a:rPr lang="ru-RU" dirty="0"/>
              <a:t>Об утверждении федерального государственного образовательного стандарта основного общего образования» (далее – ФГОС ООО</a:t>
            </a:r>
            <a:r>
              <a:rPr lang="ru-RU" dirty="0" smtClean="0"/>
              <a:t>) </a:t>
            </a:r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9993629" y="192148"/>
            <a:ext cx="1890153" cy="1047219"/>
            <a:chOff x="7116582" y="300874"/>
            <a:chExt cx="1890153" cy="1047219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16582" y="380811"/>
              <a:ext cx="935962" cy="669892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699" t="18781"/>
            <a:stretch/>
          </p:blipFill>
          <p:spPr>
            <a:xfrm>
              <a:off x="7932522" y="300874"/>
              <a:ext cx="1074213" cy="10472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6579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6340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Нормативные правовые документы, </a:t>
            </a:r>
            <a:r>
              <a:rPr lang="ru-RU" b="1" dirty="0" smtClean="0"/>
              <a:t>                                 в соответствии с которыми вводятся </a:t>
            </a:r>
            <a:br>
              <a:rPr lang="ru-RU" b="1" dirty="0" smtClean="0"/>
            </a:br>
            <a:r>
              <a:rPr lang="ru-RU" b="1" dirty="0" smtClean="0"/>
              <a:t>новые </a:t>
            </a:r>
            <a:r>
              <a:rPr lang="ru-RU" b="1" dirty="0"/>
              <a:t>ФГОС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83981"/>
            <a:ext cx="10515600" cy="4391246"/>
          </a:xfrm>
        </p:spPr>
        <p:txBody>
          <a:bodyPr>
            <a:normAutofit/>
          </a:bodyPr>
          <a:lstStyle/>
          <a:p>
            <a:pPr algn="just" fontAlgn="base"/>
            <a:r>
              <a:rPr lang="ru-RU" dirty="0"/>
              <a:t>приказ Министерства образования и молодежной политики Свердловской области от 10.02.2022 № 110 «Об организационно-управленческой модели введения обновленных федеральных государственных образовательных стандартов общего образования в Свердловской области</a:t>
            </a:r>
            <a:r>
              <a:rPr lang="ru-RU" dirty="0" smtClean="0"/>
              <a:t>» </a:t>
            </a:r>
            <a:endParaRPr lang="ru-RU" dirty="0"/>
          </a:p>
          <a:p>
            <a:pPr algn="just" fontAlgn="base"/>
            <a:r>
              <a:rPr lang="ru-RU" dirty="0"/>
              <a:t>методические рекомендации по введению обновленных федеральных государственных образовательных стандартов начального общего и основного общего образования, направленные письмом Министерства просвещения Российской Федерации от 15.02.2022 № </a:t>
            </a:r>
            <a:r>
              <a:rPr lang="ru-RU" dirty="0" smtClean="0"/>
              <a:t>А3-113/03</a:t>
            </a:r>
            <a:endParaRPr lang="ru-RU" dirty="0"/>
          </a:p>
          <a:p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9993629" y="192148"/>
            <a:ext cx="1890153" cy="1047219"/>
            <a:chOff x="7116582" y="300874"/>
            <a:chExt cx="1890153" cy="1047219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16582" y="380811"/>
              <a:ext cx="935962" cy="669892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699" t="18781"/>
            <a:stretch/>
          </p:blipFill>
          <p:spPr>
            <a:xfrm>
              <a:off x="7932522" y="300874"/>
              <a:ext cx="1074213" cy="10472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3201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6340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Нормативные правовые документы, </a:t>
            </a:r>
            <a:r>
              <a:rPr lang="ru-RU" b="1" dirty="0" smtClean="0"/>
              <a:t>                                      в соответствии с которыми вводятся </a:t>
            </a:r>
            <a:br>
              <a:rPr lang="ru-RU" b="1" dirty="0" smtClean="0"/>
            </a:br>
            <a:r>
              <a:rPr lang="ru-RU" b="1" dirty="0" smtClean="0"/>
              <a:t>новые </a:t>
            </a:r>
            <a:r>
              <a:rPr lang="ru-RU" b="1" dirty="0"/>
              <a:t>ФГОС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83981"/>
            <a:ext cx="10515600" cy="4391246"/>
          </a:xfrm>
        </p:spPr>
        <p:txBody>
          <a:bodyPr>
            <a:normAutofit/>
          </a:bodyPr>
          <a:lstStyle/>
          <a:p>
            <a:pPr algn="just" fontAlgn="base"/>
            <a:r>
              <a:rPr lang="ru-RU" dirty="0" smtClean="0"/>
              <a:t>распоряжение </a:t>
            </a:r>
            <a:r>
              <a:rPr lang="ru-RU" dirty="0"/>
              <a:t>Департамента образования Администрации города Екатеринбурга от 25.03.2022 № 609/46/36 «Об утверждении Плана-графика мероприятий по введению обновленных федеральных государственных образовательных стандартов начального общего и основного общего образования в общеобразовательных организациях МО «город Екатеринбург</a:t>
            </a:r>
            <a:r>
              <a:rPr lang="ru-RU" dirty="0" smtClean="0"/>
              <a:t>»</a:t>
            </a:r>
            <a:endParaRPr lang="ru-RU" dirty="0"/>
          </a:p>
          <a:p>
            <a:pPr algn="just" fontAlgn="base"/>
            <a:r>
              <a:rPr lang="ru-RU" dirty="0"/>
              <a:t>служебная записка Департамента образования от 22.07.2022                            № 4577/51/36.01 «О направлении информации об обновленных ФГОС НОО и ФГОС ООО</a:t>
            </a:r>
            <a:r>
              <a:rPr lang="ru-RU" dirty="0" smtClean="0"/>
              <a:t>»</a:t>
            </a:r>
            <a:endParaRPr lang="ru-RU" dirty="0"/>
          </a:p>
          <a:p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9993629" y="192148"/>
            <a:ext cx="1890153" cy="1047219"/>
            <a:chOff x="7116582" y="300874"/>
            <a:chExt cx="1890153" cy="1047219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16582" y="380811"/>
              <a:ext cx="935962" cy="669892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699" t="18781"/>
            <a:stretch/>
          </p:blipFill>
          <p:spPr>
            <a:xfrm>
              <a:off x="7932522" y="300874"/>
              <a:ext cx="1074213" cy="10472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9751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41977"/>
            <a:ext cx="10515600" cy="15460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/>
              <a:t>Научно-методическое</a:t>
            </a:r>
            <a:r>
              <a:rPr lang="ru-RU" b="1" dirty="0"/>
              <a:t> </a:t>
            </a:r>
            <a:r>
              <a:rPr lang="ru-RU" sz="4000" b="1" dirty="0"/>
              <a:t>сопровождение </a:t>
            </a:r>
            <a:r>
              <a:rPr lang="ru-RU" sz="4000" b="1" dirty="0" smtClean="0"/>
              <a:t>                     новых ФГОС осуществляется через</a:t>
            </a: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200399"/>
            <a:ext cx="10515600" cy="2976563"/>
          </a:xfrm>
        </p:spPr>
        <p:txBody>
          <a:bodyPr/>
          <a:lstStyle/>
          <a:p>
            <a:pPr algn="just"/>
            <a:r>
              <a:rPr lang="ru-RU" b="1" dirty="0"/>
              <a:t>http://</a:t>
            </a:r>
            <a:r>
              <a:rPr lang="ru-RU" b="1" dirty="0" smtClean="0"/>
              <a:t>edsoo.ru</a:t>
            </a:r>
            <a:r>
              <a:rPr lang="ru-RU" dirty="0" smtClean="0"/>
              <a:t>–портал </a:t>
            </a:r>
            <a:r>
              <a:rPr lang="ru-RU" dirty="0"/>
              <a:t>«Единое содержание общего образования</a:t>
            </a:r>
            <a:r>
              <a:rPr lang="ru-RU" dirty="0" smtClean="0"/>
              <a:t>», </a:t>
            </a:r>
            <a:r>
              <a:rPr lang="ru-RU" dirty="0"/>
              <a:t>сопровождающий введение и апробацию рабочих программ обновленных </a:t>
            </a:r>
            <a:r>
              <a:rPr lang="ru-RU" dirty="0" smtClean="0"/>
              <a:t>ФГОС</a:t>
            </a:r>
            <a:endParaRPr lang="ru-RU" dirty="0"/>
          </a:p>
          <a:p>
            <a:r>
              <a:rPr lang="ru-RU" b="1" dirty="0"/>
              <a:t>https://edu.gov.ru/</a:t>
            </a:r>
            <a:r>
              <a:rPr lang="ru-RU" dirty="0"/>
              <a:t>–сайт </a:t>
            </a:r>
            <a:r>
              <a:rPr lang="ru-RU" dirty="0" err="1"/>
              <a:t>Минпросвещения</a:t>
            </a:r>
            <a:r>
              <a:rPr lang="ru-RU" dirty="0"/>
              <a:t> </a:t>
            </a:r>
            <a:r>
              <a:rPr lang="ru-RU" dirty="0" smtClean="0"/>
              <a:t>России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9993629" y="192148"/>
            <a:ext cx="1890153" cy="1047219"/>
            <a:chOff x="7116582" y="300874"/>
            <a:chExt cx="1890153" cy="1047219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16582" y="380811"/>
              <a:ext cx="935962" cy="669892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699" t="18781"/>
            <a:stretch/>
          </p:blipFill>
          <p:spPr>
            <a:xfrm>
              <a:off x="7932522" y="300874"/>
              <a:ext cx="1074213" cy="10472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6139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3381" y="803407"/>
            <a:ext cx="10515600" cy="83071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График </a:t>
            </a:r>
            <a:r>
              <a:rPr lang="ru-RU" b="1" dirty="0"/>
              <a:t>введения </a:t>
            </a:r>
            <a:r>
              <a:rPr lang="ru-RU" b="1" dirty="0" smtClean="0"/>
              <a:t>новых ФГОС  </a:t>
            </a:r>
            <a:br>
              <a:rPr lang="ru-RU" b="1" dirty="0" smtClean="0"/>
            </a:br>
            <a:r>
              <a:rPr lang="ru-RU" sz="2700" dirty="0" smtClean="0">
                <a:latin typeface="+mn-lt"/>
              </a:rPr>
              <a:t>(письмо </a:t>
            </a:r>
            <a:r>
              <a:rPr lang="ru-RU" sz="2700" dirty="0" err="1" smtClean="0">
                <a:latin typeface="+mn-lt"/>
              </a:rPr>
              <a:t>Минпросвещения</a:t>
            </a:r>
            <a:r>
              <a:rPr lang="ru-RU" sz="2700" dirty="0" smtClean="0">
                <a:latin typeface="+mn-lt"/>
              </a:rPr>
              <a:t> России</a:t>
            </a:r>
            <a:r>
              <a:rPr lang="ru-RU" sz="2700" dirty="0">
                <a:latin typeface="+mn-lt"/>
              </a:rPr>
              <a:t> </a:t>
            </a:r>
            <a:r>
              <a:rPr lang="ru-RU" sz="2700" dirty="0" smtClean="0">
                <a:latin typeface="+mn-lt"/>
              </a:rPr>
              <a:t>от </a:t>
            </a:r>
            <a:r>
              <a:rPr lang="ru-RU" sz="2700" dirty="0">
                <a:latin typeface="+mn-lt"/>
              </a:rPr>
              <a:t>15.02.2022 № </a:t>
            </a:r>
            <a:r>
              <a:rPr lang="ru-RU" sz="2700" dirty="0" smtClean="0">
                <a:latin typeface="+mn-lt"/>
              </a:rPr>
              <a:t>А3-113/03)</a:t>
            </a:r>
            <a:br>
              <a:rPr lang="ru-RU" sz="2700" dirty="0" smtClean="0">
                <a:latin typeface="+mn-lt"/>
              </a:rPr>
            </a:br>
            <a:r>
              <a:rPr lang="ru-RU" sz="2700" dirty="0">
                <a:latin typeface="+mn-lt"/>
              </a:rPr>
              <a:t/>
            </a:r>
            <a:br>
              <a:rPr lang="ru-RU" sz="2700" dirty="0">
                <a:latin typeface="+mn-lt"/>
              </a:rPr>
            </a:br>
            <a:endParaRPr lang="ru-RU" sz="2700" dirty="0">
              <a:latin typeface="+mn-lt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004947"/>
              </p:ext>
            </p:extLst>
          </p:nvPr>
        </p:nvGraphicFramePr>
        <p:xfrm>
          <a:off x="838200" y="2232838"/>
          <a:ext cx="10515600" cy="2764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">
                  <a:extLst>
                    <a:ext uri="{9D8B030D-6E8A-4147-A177-3AD203B41FA5}">
                      <a16:colId xmlns:a16="http://schemas.microsoft.com/office/drawing/2014/main" val="653530257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953080767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553217226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973946754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932390777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4221524945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228248095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895974242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96712908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962852075"/>
                    </a:ext>
                  </a:extLst>
                </a:gridCol>
              </a:tblGrid>
              <a:tr h="47850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9597177"/>
                  </a:ext>
                </a:extLst>
              </a:tr>
              <a:tr h="7619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Liberation Serif" panose="02020603050405020304" pitchFamily="18" charset="0"/>
                          <a:ea typeface="Calibri" panose="020F0502020204030204" pitchFamily="34" charset="0"/>
                        </a:rPr>
                        <a:t>2022/2023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Liberation Serif" panose="02020603050405020304" pitchFamily="18" charset="0"/>
                          <a:ea typeface="Calibri" panose="020F0502020204030204" pitchFamily="34" charset="0"/>
                        </a:rPr>
                        <a:t>учебный год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2326050"/>
                  </a:ext>
                </a:extLst>
              </a:tr>
              <a:tr h="7619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Liberation Serif" panose="02020603050405020304" pitchFamily="18" charset="0"/>
                          <a:ea typeface="Calibri" panose="020F0502020204030204" pitchFamily="34" charset="0"/>
                        </a:rPr>
                        <a:t>2023/2024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Liberation Serif" panose="02020603050405020304" pitchFamily="18" charset="0"/>
                          <a:ea typeface="Calibri" panose="020F0502020204030204" pitchFamily="34" charset="0"/>
                        </a:rPr>
                        <a:t>учебный год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693114"/>
                  </a:ext>
                </a:extLst>
              </a:tr>
              <a:tr h="7619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Liberation Serif" panose="02020603050405020304" pitchFamily="18" charset="0"/>
                          <a:ea typeface="Calibri" panose="020F0502020204030204" pitchFamily="34" charset="0"/>
                        </a:rPr>
                        <a:t>2024/2025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Liberation Serif" panose="02020603050405020304" pitchFamily="18" charset="0"/>
                          <a:ea typeface="Calibri" panose="020F0502020204030204" pitchFamily="34" charset="0"/>
                        </a:rPr>
                        <a:t>учебный год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548040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999460" y="5364014"/>
            <a:ext cx="914400" cy="3931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351181" y="5379849"/>
            <a:ext cx="946299" cy="37734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 flipH="1">
            <a:off x="2147777" y="5364014"/>
            <a:ext cx="36363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Обязательное введение</a:t>
            </a:r>
          </a:p>
        </p:txBody>
      </p:sp>
      <p:sp>
        <p:nvSpPr>
          <p:cNvPr id="7" name="Прямоугольник 6"/>
          <p:cNvSpPr/>
          <p:nvPr/>
        </p:nvSpPr>
        <p:spPr>
          <a:xfrm flipH="1">
            <a:off x="7400259" y="5364013"/>
            <a:ext cx="44125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Введение ФГОС по мере готовности 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9993629" y="192148"/>
            <a:ext cx="1890153" cy="1047219"/>
            <a:chOff x="7116582" y="300874"/>
            <a:chExt cx="1890153" cy="1047219"/>
          </a:xfrm>
        </p:grpSpPr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16582" y="380811"/>
              <a:ext cx="935962" cy="669892"/>
            </a:xfrm>
            <a:prstGeom prst="rect">
              <a:avLst/>
            </a:prstGeom>
          </p:spPr>
        </p:pic>
        <p:pic>
          <p:nvPicPr>
            <p:cNvPr id="11" name="Рисунок 10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699" t="18781"/>
            <a:stretch/>
          </p:blipFill>
          <p:spPr>
            <a:xfrm>
              <a:off x="7932522" y="300874"/>
              <a:ext cx="1074213" cy="10472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9027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1069</Words>
  <Application>Microsoft Office PowerPoint</Application>
  <PresentationFormat>Широкоэкранный</PresentationFormat>
  <Paragraphs>89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Liberation Serif</vt:lpstr>
      <vt:lpstr>Тема Office</vt:lpstr>
      <vt:lpstr>Презентация PowerPoint</vt:lpstr>
      <vt:lpstr>ЧТО ТАКОЕ ФГОС</vt:lpstr>
      <vt:lpstr>Федеральные государственные образовательные стандарты                               включают в себя требования: </vt:lpstr>
      <vt:lpstr>Федеральные государственные образовательные стандарты обеспечивают: (статья 11 Федерального закона № 273-ФЗ): </vt:lpstr>
      <vt:lpstr>Нормативные правовые документы,                                в соответствии с которыми вводятся  новые ФГОС  </vt:lpstr>
      <vt:lpstr>Нормативные правовые документы,                                  в соответствии с которыми вводятся  новые ФГОС  </vt:lpstr>
      <vt:lpstr>Нормативные правовые документы,                                       в соответствии с которыми вводятся  новые ФГОС  </vt:lpstr>
      <vt:lpstr>Научно-методическое сопровождение                      новых ФГОС осуществляется через </vt:lpstr>
      <vt:lpstr> График введения новых ФГОС   (письмо Минпросвещения России от 15.02.2022 № А3-113/03)  </vt:lpstr>
      <vt:lpstr>Основные изменения в новых ФГОС </vt:lpstr>
      <vt:lpstr>Основные изменения в новых ФГОС </vt:lpstr>
      <vt:lpstr>Основные изменения в новых ФГОС </vt:lpstr>
      <vt:lpstr>Что же изменится с введением новых ФГОС? </vt:lpstr>
      <vt:lpstr>Что же изменится с введением новых ФГОС? </vt:lpstr>
      <vt:lpstr>Горячая линия по вопросам введения        новых ФГОС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КРУГЛЫЙ СТОЛ</dc:title>
  <dc:creator>Мухаметьянова Наталья Александровна</dc:creator>
  <cp:lastModifiedBy>Эбзеева Лилия Камильевна</cp:lastModifiedBy>
  <cp:revision>57</cp:revision>
  <dcterms:created xsi:type="dcterms:W3CDTF">2022-05-16T07:13:56Z</dcterms:created>
  <dcterms:modified xsi:type="dcterms:W3CDTF">2022-05-20T10:26:56Z</dcterms:modified>
</cp:coreProperties>
</file>